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339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BAE3-82EF-475B-BCF7-6591C31A283F}" type="datetimeFigureOut">
              <a:rPr lang="pt-BR" smtClean="0"/>
              <a:t>07/11/2023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5CE7-B761-4061-ABC2-6AC28434C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262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BAE3-82EF-475B-BCF7-6591C31A283F}" type="datetimeFigureOut">
              <a:rPr lang="pt-BR" smtClean="0"/>
              <a:t>07/11/2023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5CE7-B761-4061-ABC2-6AC28434C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650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BAE3-82EF-475B-BCF7-6591C31A283F}" type="datetimeFigureOut">
              <a:rPr lang="pt-BR" smtClean="0"/>
              <a:t>07/11/2023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5CE7-B761-4061-ABC2-6AC28434C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633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BAE3-82EF-475B-BCF7-6591C31A283F}" type="datetimeFigureOut">
              <a:rPr lang="pt-BR" smtClean="0"/>
              <a:t>07/11/2023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5CE7-B761-4061-ABC2-6AC28434C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753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BAE3-82EF-475B-BCF7-6591C31A283F}" type="datetimeFigureOut">
              <a:rPr lang="pt-BR" smtClean="0"/>
              <a:t>07/11/2023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5CE7-B761-4061-ABC2-6AC28434C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3632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BAE3-82EF-475B-BCF7-6591C31A283F}" type="datetimeFigureOut">
              <a:rPr lang="pt-BR" smtClean="0"/>
              <a:t>07/11/2023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5CE7-B761-4061-ABC2-6AC28434C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9357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BAE3-82EF-475B-BCF7-6591C31A283F}" type="datetimeFigureOut">
              <a:rPr lang="pt-BR" smtClean="0"/>
              <a:t>07/11/2023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5CE7-B761-4061-ABC2-6AC28434C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298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BAE3-82EF-475B-BCF7-6591C31A283F}" type="datetimeFigureOut">
              <a:rPr lang="pt-BR" smtClean="0"/>
              <a:t>07/11/2023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5CE7-B761-4061-ABC2-6AC28434C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3182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BAE3-82EF-475B-BCF7-6591C31A283F}" type="datetimeFigureOut">
              <a:rPr lang="pt-BR" smtClean="0"/>
              <a:t>07/11/2023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5CE7-B761-4061-ABC2-6AC28434C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2972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BAE3-82EF-475B-BCF7-6591C31A283F}" type="datetimeFigureOut">
              <a:rPr lang="pt-BR" smtClean="0"/>
              <a:t>07/11/2023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5CE7-B761-4061-ABC2-6AC28434C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296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EBAE3-82EF-475B-BCF7-6591C31A283F}" type="datetimeFigureOut">
              <a:rPr lang="pt-BR" smtClean="0"/>
              <a:t>07/11/2023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55CE7-B761-4061-ABC2-6AC28434C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713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3EBAE3-82EF-475B-BCF7-6591C31A283F}" type="datetimeFigureOut">
              <a:rPr lang="pt-BR" smtClean="0"/>
              <a:t>07/11/2023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755CE7-B761-4061-ABC2-6AC28434CA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911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2">
            <a:extLst>
              <a:ext uri="{FF2B5EF4-FFF2-40B4-BE49-F238E27FC236}">
                <a16:creationId xmlns:a16="http://schemas.microsoft.com/office/drawing/2014/main" id="{4812B368-C312-D399-C356-199CE2AF1DF2}"/>
              </a:ext>
            </a:extLst>
          </p:cNvPr>
          <p:cNvGrpSpPr/>
          <p:nvPr/>
        </p:nvGrpSpPr>
        <p:grpSpPr>
          <a:xfrm>
            <a:off x="486249" y="1361873"/>
            <a:ext cx="8933502" cy="4754126"/>
            <a:chOff x="107504" y="688526"/>
            <a:chExt cx="8944711" cy="3985363"/>
          </a:xfrm>
        </p:grpSpPr>
        <p:sp>
          <p:nvSpPr>
            <p:cNvPr id="5" name="Retângulo de cantos arredondados 5">
              <a:extLst>
                <a:ext uri="{FF2B5EF4-FFF2-40B4-BE49-F238E27FC236}">
                  <a16:creationId xmlns:a16="http://schemas.microsoft.com/office/drawing/2014/main" id="{340E56DA-4B4B-0847-0BAC-6CA05D33DC51}"/>
                </a:ext>
              </a:extLst>
            </p:cNvPr>
            <p:cNvSpPr/>
            <p:nvPr/>
          </p:nvSpPr>
          <p:spPr>
            <a:xfrm>
              <a:off x="107504" y="688526"/>
              <a:ext cx="1375340" cy="398536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6BBA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pt-BR" sz="1400" b="1" dirty="0">
                  <a:solidFill>
                    <a:schemeClr val="tx1"/>
                  </a:solidFill>
                </a:rPr>
                <a:t>DATA</a:t>
              </a:r>
              <a:endParaRPr lang="pt-BR" sz="1200" b="1" dirty="0">
                <a:solidFill>
                  <a:schemeClr val="tx1"/>
                </a:solidFill>
              </a:endParaRPr>
            </a:p>
            <a:p>
              <a:pPr algn="ctr"/>
              <a:endParaRPr lang="pt-BR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tângulo de cantos arredondados 8">
              <a:extLst>
                <a:ext uri="{FF2B5EF4-FFF2-40B4-BE49-F238E27FC236}">
                  <a16:creationId xmlns:a16="http://schemas.microsoft.com/office/drawing/2014/main" id="{D404CB00-E21E-D535-DBFF-AD9A89D7587F}"/>
                </a:ext>
              </a:extLst>
            </p:cNvPr>
            <p:cNvSpPr/>
            <p:nvPr/>
          </p:nvSpPr>
          <p:spPr>
            <a:xfrm>
              <a:off x="6444208" y="699542"/>
              <a:ext cx="2592288" cy="1152128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6C64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pt-BR" sz="1400" b="1" dirty="0">
                  <a:solidFill>
                    <a:schemeClr val="tx1"/>
                  </a:solidFill>
                </a:rPr>
                <a:t>TARGET AUDIENCE</a:t>
              </a:r>
            </a:p>
            <a:p>
              <a:pPr algn="ctr"/>
              <a:endParaRPr lang="pt-BR" sz="1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Conector reto 6">
              <a:extLst>
                <a:ext uri="{FF2B5EF4-FFF2-40B4-BE49-F238E27FC236}">
                  <a16:creationId xmlns:a16="http://schemas.microsoft.com/office/drawing/2014/main" id="{A573E273-6E43-76EE-0D46-5E15E6B042B8}"/>
                </a:ext>
              </a:extLst>
            </p:cNvPr>
            <p:cNvCxnSpPr/>
            <p:nvPr/>
          </p:nvCxnSpPr>
          <p:spPr>
            <a:xfrm>
              <a:off x="117065" y="1094442"/>
              <a:ext cx="13562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tângulo de cantos arredondados 10">
              <a:extLst>
                <a:ext uri="{FF2B5EF4-FFF2-40B4-BE49-F238E27FC236}">
                  <a16:creationId xmlns:a16="http://schemas.microsoft.com/office/drawing/2014/main" id="{7E0A5F73-7129-19B9-A6A8-6C3AF62A7683}"/>
                </a:ext>
              </a:extLst>
            </p:cNvPr>
            <p:cNvSpPr/>
            <p:nvPr/>
          </p:nvSpPr>
          <p:spPr>
            <a:xfrm>
              <a:off x="1612484" y="688526"/>
              <a:ext cx="1375340" cy="398536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6BBA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pt-BR" sz="1400" b="1" dirty="0">
                  <a:solidFill>
                    <a:schemeClr val="tx1"/>
                  </a:solidFill>
                </a:rPr>
                <a:t>ANALYSIS</a:t>
              </a:r>
            </a:p>
          </p:txBody>
        </p:sp>
        <p:cxnSp>
          <p:nvCxnSpPr>
            <p:cNvPr id="9" name="Conector reto 8">
              <a:extLst>
                <a:ext uri="{FF2B5EF4-FFF2-40B4-BE49-F238E27FC236}">
                  <a16:creationId xmlns:a16="http://schemas.microsoft.com/office/drawing/2014/main" id="{37037DD6-39B8-1547-F76E-76E48BC553B3}"/>
                </a:ext>
              </a:extLst>
            </p:cNvPr>
            <p:cNvCxnSpPr/>
            <p:nvPr/>
          </p:nvCxnSpPr>
          <p:spPr>
            <a:xfrm>
              <a:off x="1612484" y="1094442"/>
              <a:ext cx="13562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9">
              <a:extLst>
                <a:ext uri="{FF2B5EF4-FFF2-40B4-BE49-F238E27FC236}">
                  <a16:creationId xmlns:a16="http://schemas.microsoft.com/office/drawing/2014/main" id="{5C2ACE56-1CE1-4772-76A2-A0083566BE66}"/>
                </a:ext>
              </a:extLst>
            </p:cNvPr>
            <p:cNvCxnSpPr/>
            <p:nvPr/>
          </p:nvCxnSpPr>
          <p:spPr>
            <a:xfrm>
              <a:off x="1612484" y="3434702"/>
              <a:ext cx="13562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CaixaDeTexto 10">
              <a:extLst>
                <a:ext uri="{FF2B5EF4-FFF2-40B4-BE49-F238E27FC236}">
                  <a16:creationId xmlns:a16="http://schemas.microsoft.com/office/drawing/2014/main" id="{281B7082-9076-F80F-8E15-A16BFBD75670}"/>
                </a:ext>
              </a:extLst>
            </p:cNvPr>
            <p:cNvSpPr txBox="1"/>
            <p:nvPr/>
          </p:nvSpPr>
          <p:spPr>
            <a:xfrm>
              <a:off x="1707308" y="1059582"/>
              <a:ext cx="1185691" cy="258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/>
                <a:t>Information</a:t>
              </a:r>
              <a:endParaRPr lang="pt-BR" sz="1400" dirty="0"/>
            </a:p>
          </p:txBody>
        </p:sp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56269B35-F015-C3D8-B798-20B9BA2902DF}"/>
                </a:ext>
              </a:extLst>
            </p:cNvPr>
            <p:cNvSpPr txBox="1"/>
            <p:nvPr/>
          </p:nvSpPr>
          <p:spPr>
            <a:xfrm>
              <a:off x="1890683" y="3450635"/>
              <a:ext cx="803436" cy="258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400" dirty="0"/>
                <a:t>Insights</a:t>
              </a:r>
              <a:endParaRPr lang="pt-BR" sz="1200" dirty="0"/>
            </a:p>
          </p:txBody>
        </p:sp>
        <p:grpSp>
          <p:nvGrpSpPr>
            <p:cNvPr id="13" name="Grupo 15">
              <a:extLst>
                <a:ext uri="{FF2B5EF4-FFF2-40B4-BE49-F238E27FC236}">
                  <a16:creationId xmlns:a16="http://schemas.microsoft.com/office/drawing/2014/main" id="{CF9150E6-8387-04D6-BA65-323B8ACA8A58}"/>
                </a:ext>
              </a:extLst>
            </p:cNvPr>
            <p:cNvGrpSpPr/>
            <p:nvPr/>
          </p:nvGrpSpPr>
          <p:grpSpPr>
            <a:xfrm>
              <a:off x="1243630" y="1779662"/>
              <a:ext cx="592066" cy="866845"/>
              <a:chOff x="1400299" y="1905948"/>
              <a:chExt cx="1048650" cy="1186348"/>
            </a:xfrm>
          </p:grpSpPr>
          <p:pic>
            <p:nvPicPr>
              <p:cNvPr id="24" name="Picture 4">
                <a:extLst>
                  <a:ext uri="{FF2B5EF4-FFF2-40B4-BE49-F238E27FC236}">
                    <a16:creationId xmlns:a16="http://schemas.microsoft.com/office/drawing/2014/main" id="{01AB290D-83A7-30FC-B6C6-430EA9B1B8B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3418608">
                <a:off x="1400299" y="1956100"/>
                <a:ext cx="1033166" cy="11361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5" name="Picture 4">
                <a:extLst>
                  <a:ext uri="{FF2B5EF4-FFF2-40B4-BE49-F238E27FC236}">
                    <a16:creationId xmlns:a16="http://schemas.microsoft.com/office/drawing/2014/main" id="{49E84594-B5D8-5774-D140-4A8E30061C8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589547">
                <a:off x="1415783" y="1905948"/>
                <a:ext cx="1033166" cy="11361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14" name="Retângulo de cantos arredondados 18">
              <a:extLst>
                <a:ext uri="{FF2B5EF4-FFF2-40B4-BE49-F238E27FC236}">
                  <a16:creationId xmlns:a16="http://schemas.microsoft.com/office/drawing/2014/main" id="{802879BB-26FB-4F0B-DE04-25362CCE7919}"/>
                </a:ext>
              </a:extLst>
            </p:cNvPr>
            <p:cNvSpPr/>
            <p:nvPr/>
          </p:nvSpPr>
          <p:spPr>
            <a:xfrm>
              <a:off x="6444208" y="1995686"/>
              <a:ext cx="2592288" cy="1296144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6C64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pt-BR" sz="1400" b="1" dirty="0">
                  <a:solidFill>
                    <a:schemeClr val="tx1"/>
                  </a:solidFill>
                </a:rPr>
                <a:t>OBJECTIVES</a:t>
              </a:r>
              <a:endParaRPr lang="pt-BR" sz="1200" b="1" dirty="0">
                <a:solidFill>
                  <a:schemeClr val="tx1"/>
                </a:solidFill>
              </a:endParaRPr>
            </a:p>
            <a:p>
              <a:pPr algn="ctr"/>
              <a:endParaRPr lang="pt-BR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Retângulo de cantos arredondados 19">
              <a:extLst>
                <a:ext uri="{FF2B5EF4-FFF2-40B4-BE49-F238E27FC236}">
                  <a16:creationId xmlns:a16="http://schemas.microsoft.com/office/drawing/2014/main" id="{D01F0543-36F1-60C1-6EC6-6F911B2E3A1B}"/>
                </a:ext>
              </a:extLst>
            </p:cNvPr>
            <p:cNvSpPr/>
            <p:nvPr/>
          </p:nvSpPr>
          <p:spPr>
            <a:xfrm>
              <a:off x="6459927" y="3424830"/>
              <a:ext cx="2592288" cy="1249059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6C64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pt-BR" sz="1400" b="1" dirty="0">
                  <a:solidFill>
                    <a:schemeClr val="tx1"/>
                  </a:solidFill>
                </a:rPr>
                <a:t>PRESENTATION CONTEXT</a:t>
              </a:r>
            </a:p>
            <a:p>
              <a:pPr algn="ctr"/>
              <a:endParaRPr lang="pt-BR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Retângulo de cantos arredondados 20">
              <a:extLst>
                <a:ext uri="{FF2B5EF4-FFF2-40B4-BE49-F238E27FC236}">
                  <a16:creationId xmlns:a16="http://schemas.microsoft.com/office/drawing/2014/main" id="{49A661EF-6A39-58C3-F4B2-82CC528142DD}"/>
                </a:ext>
              </a:extLst>
            </p:cNvPr>
            <p:cNvSpPr/>
            <p:nvPr/>
          </p:nvSpPr>
          <p:spPr>
            <a:xfrm>
              <a:off x="3203848" y="688526"/>
              <a:ext cx="3096344" cy="725579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BA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pt-BR" sz="1400" b="1" dirty="0">
                  <a:solidFill>
                    <a:schemeClr val="tx1"/>
                  </a:solidFill>
                </a:rPr>
                <a:t>THEME</a:t>
              </a:r>
              <a:endParaRPr lang="pt-BR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tângulo de cantos arredondados 21">
              <a:extLst>
                <a:ext uri="{FF2B5EF4-FFF2-40B4-BE49-F238E27FC236}">
                  <a16:creationId xmlns:a16="http://schemas.microsoft.com/office/drawing/2014/main" id="{1C599454-4EB6-AB91-9DAB-987D0BBF2FCA}"/>
                </a:ext>
              </a:extLst>
            </p:cNvPr>
            <p:cNvSpPr/>
            <p:nvPr/>
          </p:nvSpPr>
          <p:spPr>
            <a:xfrm>
              <a:off x="3203848" y="1685045"/>
              <a:ext cx="3096344" cy="122415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BA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pt-BR" sz="1400" b="1" dirty="0">
                  <a:solidFill>
                    <a:schemeClr val="tx1"/>
                  </a:solidFill>
                </a:rPr>
                <a:t>ARGUMENTS</a:t>
              </a:r>
            </a:p>
          </p:txBody>
        </p:sp>
        <p:cxnSp>
          <p:nvCxnSpPr>
            <p:cNvPr id="18" name="Conector reto 17">
              <a:extLst>
                <a:ext uri="{FF2B5EF4-FFF2-40B4-BE49-F238E27FC236}">
                  <a16:creationId xmlns:a16="http://schemas.microsoft.com/office/drawing/2014/main" id="{24B2B501-8370-602F-76E2-68686ADB15D7}"/>
                </a:ext>
              </a:extLst>
            </p:cNvPr>
            <p:cNvCxnSpPr/>
            <p:nvPr/>
          </p:nvCxnSpPr>
          <p:spPr>
            <a:xfrm>
              <a:off x="119437" y="3435846"/>
              <a:ext cx="13562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963CE51A-FF08-A78D-708B-7BBDABD3AEAA}"/>
                </a:ext>
              </a:extLst>
            </p:cNvPr>
            <p:cNvSpPr txBox="1"/>
            <p:nvPr/>
          </p:nvSpPr>
          <p:spPr>
            <a:xfrm>
              <a:off x="126265" y="3446879"/>
              <a:ext cx="1366856" cy="252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/>
                <a:t>Sources</a:t>
              </a:r>
              <a:endParaRPr lang="pt-BR" sz="1200" dirty="0"/>
            </a:p>
          </p:txBody>
        </p:sp>
        <p:sp>
          <p:nvSpPr>
            <p:cNvPr id="20" name="Seta para baixo 24">
              <a:extLst>
                <a:ext uri="{FF2B5EF4-FFF2-40B4-BE49-F238E27FC236}">
                  <a16:creationId xmlns:a16="http://schemas.microsoft.com/office/drawing/2014/main" id="{761D23C8-8E49-E288-56D5-79809EACB493}"/>
                </a:ext>
              </a:extLst>
            </p:cNvPr>
            <p:cNvSpPr/>
            <p:nvPr/>
          </p:nvSpPr>
          <p:spPr>
            <a:xfrm>
              <a:off x="4716016" y="1419622"/>
              <a:ext cx="216024" cy="195313"/>
            </a:xfrm>
            <a:prstGeom prst="downArrow">
              <a:avLst/>
            </a:prstGeom>
            <a:solidFill>
              <a:srgbClr val="FBA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de cantos arredondados 25">
              <a:extLst>
                <a:ext uri="{FF2B5EF4-FFF2-40B4-BE49-F238E27FC236}">
                  <a16:creationId xmlns:a16="http://schemas.microsoft.com/office/drawing/2014/main" id="{6AB925C5-3932-9434-3C89-B4D6C1A4F03A}"/>
                </a:ext>
              </a:extLst>
            </p:cNvPr>
            <p:cNvSpPr/>
            <p:nvPr/>
          </p:nvSpPr>
          <p:spPr>
            <a:xfrm>
              <a:off x="3203848" y="3144829"/>
              <a:ext cx="3096344" cy="1529060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BA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pt-BR" sz="1400" b="1" dirty="0">
                  <a:solidFill>
                    <a:schemeClr val="tx1"/>
                  </a:solidFill>
                </a:rPr>
                <a:t>CHARACTERS</a:t>
              </a:r>
            </a:p>
          </p:txBody>
        </p:sp>
        <p:sp>
          <p:nvSpPr>
            <p:cNvPr id="22" name="Seta para baixo 26">
              <a:extLst>
                <a:ext uri="{FF2B5EF4-FFF2-40B4-BE49-F238E27FC236}">
                  <a16:creationId xmlns:a16="http://schemas.microsoft.com/office/drawing/2014/main" id="{CE1CB04B-6FAD-6FBF-5FAA-6B61DEF34081}"/>
                </a:ext>
              </a:extLst>
            </p:cNvPr>
            <p:cNvSpPr/>
            <p:nvPr/>
          </p:nvSpPr>
          <p:spPr>
            <a:xfrm>
              <a:off x="4716016" y="2909198"/>
              <a:ext cx="216024" cy="195313"/>
            </a:xfrm>
            <a:prstGeom prst="downArrow">
              <a:avLst/>
            </a:prstGeom>
            <a:solidFill>
              <a:srgbClr val="FBA1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CaixaDeTexto 22">
              <a:extLst>
                <a:ext uri="{FF2B5EF4-FFF2-40B4-BE49-F238E27FC236}">
                  <a16:creationId xmlns:a16="http://schemas.microsoft.com/office/drawing/2014/main" id="{55931E76-33D2-08D7-28CB-9A062A1ABC3D}"/>
                </a:ext>
              </a:extLst>
            </p:cNvPr>
            <p:cNvSpPr txBox="1"/>
            <p:nvPr/>
          </p:nvSpPr>
          <p:spPr>
            <a:xfrm>
              <a:off x="263588" y="1059582"/>
              <a:ext cx="1068052" cy="252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err="1"/>
                <a:t>Dataset</a:t>
              </a:r>
              <a:endParaRPr lang="pt-BR" sz="1400" dirty="0"/>
            </a:p>
          </p:txBody>
        </p:sp>
      </p:grpSp>
      <p:grpSp>
        <p:nvGrpSpPr>
          <p:cNvPr id="26" name="Grupo 35">
            <a:extLst>
              <a:ext uri="{FF2B5EF4-FFF2-40B4-BE49-F238E27FC236}">
                <a16:creationId xmlns:a16="http://schemas.microsoft.com/office/drawing/2014/main" id="{8CD05D83-A9AF-E184-FE0C-EC63D19BF9EE}"/>
              </a:ext>
            </a:extLst>
          </p:cNvPr>
          <p:cNvGrpSpPr/>
          <p:nvPr/>
        </p:nvGrpSpPr>
        <p:grpSpPr>
          <a:xfrm>
            <a:off x="503910" y="898501"/>
            <a:ext cx="8914766" cy="333545"/>
            <a:chOff x="135012" y="332656"/>
            <a:chExt cx="9544380" cy="432048"/>
          </a:xfrm>
        </p:grpSpPr>
        <p:sp>
          <p:nvSpPr>
            <p:cNvPr id="27" name="Pentágono 36">
              <a:extLst>
                <a:ext uri="{FF2B5EF4-FFF2-40B4-BE49-F238E27FC236}">
                  <a16:creationId xmlns:a16="http://schemas.microsoft.com/office/drawing/2014/main" id="{53135EFD-89A7-B80C-62BD-C370A00B62AF}"/>
                </a:ext>
              </a:extLst>
            </p:cNvPr>
            <p:cNvSpPr/>
            <p:nvPr/>
          </p:nvSpPr>
          <p:spPr>
            <a:xfrm>
              <a:off x="3425824" y="332656"/>
              <a:ext cx="3310872" cy="432048"/>
            </a:xfrm>
            <a:prstGeom prst="homePlate">
              <a:avLst/>
            </a:prstGeom>
            <a:noFill/>
            <a:ln w="28575">
              <a:solidFill>
                <a:srgbClr val="FFC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tx1"/>
                  </a:solidFill>
                </a:rPr>
                <a:t>Build </a:t>
              </a:r>
              <a:r>
                <a:rPr lang="pt-BR" b="1" dirty="0" err="1">
                  <a:solidFill>
                    <a:schemeClr val="tx1"/>
                  </a:solidFill>
                </a:rPr>
                <a:t>the</a:t>
              </a:r>
              <a:r>
                <a:rPr lang="pt-BR" b="1" dirty="0">
                  <a:solidFill>
                    <a:schemeClr val="tx1"/>
                  </a:solidFill>
                </a:rPr>
                <a:t> </a:t>
              </a:r>
              <a:r>
                <a:rPr lang="pt-BR" b="1" dirty="0" err="1">
                  <a:solidFill>
                    <a:schemeClr val="tx1"/>
                  </a:solidFill>
                </a:rPr>
                <a:t>Story</a:t>
              </a:r>
              <a:endParaRPr lang="pt-BR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Pentágono 33">
              <a:extLst>
                <a:ext uri="{FF2B5EF4-FFF2-40B4-BE49-F238E27FC236}">
                  <a16:creationId xmlns:a16="http://schemas.microsoft.com/office/drawing/2014/main" id="{E7E2F086-0DF6-6C06-EA78-C3A7CEBD1EF8}"/>
                </a:ext>
              </a:extLst>
            </p:cNvPr>
            <p:cNvSpPr/>
            <p:nvPr/>
          </p:nvSpPr>
          <p:spPr>
            <a:xfrm>
              <a:off x="135012" y="332656"/>
              <a:ext cx="3161804" cy="432048"/>
            </a:xfrm>
            <a:prstGeom prst="homePlate">
              <a:avLst/>
            </a:prstGeom>
            <a:noFill/>
            <a:ln w="28575">
              <a:solidFill>
                <a:schemeClr val="accent5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>
                  <a:solidFill>
                    <a:schemeClr val="tx1"/>
                  </a:solidFill>
                </a:rPr>
                <a:t>Explore </a:t>
              </a:r>
              <a:r>
                <a:rPr lang="pt-BR" b="1" dirty="0" err="1">
                  <a:solidFill>
                    <a:schemeClr val="tx1"/>
                  </a:solidFill>
                </a:rPr>
                <a:t>the</a:t>
              </a:r>
              <a:r>
                <a:rPr lang="pt-BR" b="1" dirty="0">
                  <a:solidFill>
                    <a:schemeClr val="tx1"/>
                  </a:solidFill>
                </a:rPr>
                <a:t> Data</a:t>
              </a:r>
            </a:p>
          </p:txBody>
        </p:sp>
        <p:sp>
          <p:nvSpPr>
            <p:cNvPr id="29" name="Pentágono 37">
              <a:extLst>
                <a:ext uri="{FF2B5EF4-FFF2-40B4-BE49-F238E27FC236}">
                  <a16:creationId xmlns:a16="http://schemas.microsoft.com/office/drawing/2014/main" id="{FF11B088-268E-885F-7FB9-30FDA75A8746}"/>
                </a:ext>
              </a:extLst>
            </p:cNvPr>
            <p:cNvSpPr/>
            <p:nvPr/>
          </p:nvSpPr>
          <p:spPr>
            <a:xfrm>
              <a:off x="6890691" y="332656"/>
              <a:ext cx="2788701" cy="432048"/>
            </a:xfrm>
            <a:prstGeom prst="homePlate">
              <a:avLst/>
            </a:prstGeom>
            <a:noFill/>
            <a:ln w="28575">
              <a:solidFill>
                <a:srgbClr val="7030A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b="1" dirty="0" err="1">
                  <a:solidFill>
                    <a:schemeClr val="tx1"/>
                  </a:solidFill>
                </a:rPr>
                <a:t>Present</a:t>
              </a:r>
              <a:r>
                <a:rPr lang="pt-BR" b="1" dirty="0">
                  <a:solidFill>
                    <a:schemeClr val="tx1"/>
                  </a:solidFill>
                </a:rPr>
                <a:t> The </a:t>
              </a:r>
              <a:r>
                <a:rPr lang="pt-BR" b="1" dirty="0" err="1">
                  <a:solidFill>
                    <a:schemeClr val="tx1"/>
                  </a:solidFill>
                </a:rPr>
                <a:t>Story</a:t>
              </a:r>
              <a:endParaRPr lang="pt-BR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2A999EBE-045A-25B7-2D7E-5DCDF7EF1616}"/>
              </a:ext>
            </a:extLst>
          </p:cNvPr>
          <p:cNvSpPr txBox="1"/>
          <p:nvPr/>
        </p:nvSpPr>
        <p:spPr>
          <a:xfrm>
            <a:off x="3343862" y="263746"/>
            <a:ext cx="2925043" cy="3823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Data </a:t>
            </a:r>
            <a:r>
              <a:rPr lang="pt-BR" sz="2400" b="1" dirty="0" err="1"/>
              <a:t>Storytelling</a:t>
            </a:r>
            <a:r>
              <a:rPr lang="pt-BR" sz="2400" b="1" dirty="0"/>
              <a:t> Canvas</a:t>
            </a:r>
            <a:endParaRPr lang="pt-BR" sz="2400" dirty="0"/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6816B5F2-B960-EB4E-09A0-CA8517248F80}"/>
              </a:ext>
            </a:extLst>
          </p:cNvPr>
          <p:cNvSpPr txBox="1"/>
          <p:nvPr/>
        </p:nvSpPr>
        <p:spPr>
          <a:xfrm>
            <a:off x="1403234" y="6252736"/>
            <a:ext cx="5342208" cy="3823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1200" b="1" i="1" dirty="0"/>
              <a:t>Data Storytelling Canvas </a:t>
            </a:r>
            <a:r>
              <a:rPr lang="pt-BR" sz="1200" b="1" i="1" dirty="0" err="1"/>
              <a:t>by</a:t>
            </a:r>
            <a:r>
              <a:rPr lang="pt-BR" sz="1200" b="1" i="1" dirty="0"/>
              <a:t> Stéfano Carnevalli   - </a:t>
            </a:r>
            <a:r>
              <a:rPr lang="pt-BR" sz="1200" b="1" i="1" dirty="0" err="1"/>
              <a:t>English</a:t>
            </a:r>
            <a:r>
              <a:rPr lang="pt-BR" sz="1200" b="1" i="1" dirty="0"/>
              <a:t> </a:t>
            </a:r>
            <a:r>
              <a:rPr lang="pt-BR" sz="1200" b="1" i="1" dirty="0" err="1"/>
              <a:t>Version</a:t>
            </a:r>
            <a:r>
              <a:rPr lang="pt-BR" sz="1200" b="1" i="1" dirty="0"/>
              <a:t> </a:t>
            </a:r>
            <a:r>
              <a:rPr lang="pt-BR" sz="1200" b="1" i="1" dirty="0" err="1"/>
              <a:t>by</a:t>
            </a:r>
            <a:r>
              <a:rPr lang="pt-BR" sz="1200" b="1" i="1" dirty="0"/>
              <a:t> Guilherme Carnevalli  www.stefano.carnevalli.nom.br  - </a:t>
            </a:r>
            <a:r>
              <a:rPr lang="pt-BR" sz="1200" b="1" i="1" dirty="0" err="1"/>
              <a:t>License</a:t>
            </a:r>
            <a:r>
              <a:rPr lang="pt-BR" sz="1200" b="1" i="1" dirty="0"/>
              <a:t> CC BY ND</a:t>
            </a:r>
          </a:p>
        </p:txBody>
      </p:sp>
      <p:pic>
        <p:nvPicPr>
          <p:cNvPr id="32" name="Imagem 31">
            <a:extLst>
              <a:ext uri="{FF2B5EF4-FFF2-40B4-BE49-F238E27FC236}">
                <a16:creationId xmlns:a16="http://schemas.microsoft.com/office/drawing/2014/main" id="{AD0603B9-C97E-F5E4-9AAD-847207B82F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1221" y="6297771"/>
            <a:ext cx="717511" cy="262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7839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52</Words>
  <Application>Microsoft Office PowerPoint</Application>
  <PresentationFormat>Papel A4 (210 x 297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Stefano Carnevalli</dc:creator>
  <cp:lastModifiedBy>Stefano Carnevalli</cp:lastModifiedBy>
  <cp:revision>2</cp:revision>
  <dcterms:created xsi:type="dcterms:W3CDTF">2023-11-07T20:25:51Z</dcterms:created>
  <dcterms:modified xsi:type="dcterms:W3CDTF">2023-11-07T20:30:54Z</dcterms:modified>
</cp:coreProperties>
</file>